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66" r:id="rId6"/>
    <p:sldId id="265" r:id="rId7"/>
    <p:sldId id="269" r:id="rId8"/>
    <p:sldId id="270" r:id="rId9"/>
    <p:sldId id="271" r:id="rId10"/>
    <p:sldId id="272" r:id="rId11"/>
    <p:sldId id="278" r:id="rId12"/>
    <p:sldId id="277" r:id="rId13"/>
    <p:sldId id="285" r:id="rId14"/>
    <p:sldId id="283" r:id="rId15"/>
    <p:sldId id="279" r:id="rId16"/>
    <p:sldId id="276" r:id="rId17"/>
    <p:sldId id="273" r:id="rId18"/>
    <p:sldId id="286" r:id="rId19"/>
    <p:sldId id="274" r:id="rId20"/>
    <p:sldId id="275" r:id="rId2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0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16" d="100"/>
          <a:sy n="116" d="100"/>
        </p:scale>
        <p:origin x="15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4BE99-E8DC-4AD5-86C3-8F1F4F14E0D5}" type="datetimeFigureOut">
              <a:rPr lang="nl-NL" smtClean="0"/>
              <a:t>15-4-2021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ED147-7658-4988-91EA-0E623D6B70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925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01777" y="4437112"/>
            <a:ext cx="6704966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01777" y="5949280"/>
            <a:ext cx="6704965" cy="5040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pic>
        <p:nvPicPr>
          <p:cNvPr id="7" name="Afbeelding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93" y="121960"/>
            <a:ext cx="4429016" cy="1578848"/>
          </a:xfrm>
          <a:prstGeom prst="rect">
            <a:avLst/>
          </a:prstGeom>
        </p:spPr>
      </p:pic>
      <p:pic>
        <p:nvPicPr>
          <p:cNvPr id="8" name="Afbeelding 7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77" y="1844824"/>
            <a:ext cx="6704965" cy="265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6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46F-475C-47C7-9A72-B2F6E3F798D4}" type="datetimeFigureOut">
              <a:rPr lang="nl-NL" smtClean="0"/>
              <a:pPr/>
              <a:t>15-4-2021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378B1-F824-4182-AACE-3631D8A893A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r="50000" b="25876"/>
          <a:stretch/>
        </p:blipFill>
        <p:spPr>
          <a:xfrm>
            <a:off x="7514715" y="5157192"/>
            <a:ext cx="2025837" cy="19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6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46F-475C-47C7-9A72-B2F6E3F798D4}" type="datetimeFigureOut">
              <a:rPr lang="nl-NL" smtClean="0"/>
              <a:pPr/>
              <a:t>15-4-2021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378B1-F824-4182-AACE-3631D8A893A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r="50000" b="25876"/>
          <a:stretch/>
        </p:blipFill>
        <p:spPr>
          <a:xfrm>
            <a:off x="7514715" y="5157192"/>
            <a:ext cx="2025837" cy="19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46F-475C-47C7-9A72-B2F6E3F798D4}" type="datetimeFigureOut">
              <a:rPr lang="nl-NL" smtClean="0"/>
              <a:pPr/>
              <a:t>15-4-2021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378B1-F824-4182-AACE-3631D8A893A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r="50000" b="25876"/>
          <a:stretch/>
        </p:blipFill>
        <p:spPr>
          <a:xfrm>
            <a:off x="7514715" y="5157192"/>
            <a:ext cx="2025837" cy="19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42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46F-475C-47C7-9A72-B2F6E3F798D4}" type="datetimeFigureOut">
              <a:rPr lang="nl-NL" smtClean="0"/>
              <a:pPr/>
              <a:t>15-4-2021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378B1-F824-4182-AACE-3631D8A893A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r="50000" b="25876"/>
          <a:stretch/>
        </p:blipFill>
        <p:spPr>
          <a:xfrm>
            <a:off x="7514715" y="5157192"/>
            <a:ext cx="2025837" cy="19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0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DF0073"/>
              </a:buClr>
              <a:defRPr/>
            </a:lvl1pPr>
            <a:lvl2pPr>
              <a:buClr>
                <a:srgbClr val="DF0073"/>
              </a:buClr>
              <a:defRPr/>
            </a:lvl2pPr>
            <a:lvl3pPr>
              <a:buClr>
                <a:srgbClr val="DF0073"/>
              </a:buClr>
              <a:defRPr/>
            </a:lvl3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r="50000" b="25876"/>
          <a:stretch/>
        </p:blipFill>
        <p:spPr>
          <a:xfrm>
            <a:off x="7514715" y="5157192"/>
            <a:ext cx="2025837" cy="1934565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DF007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283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46F-475C-47C7-9A72-B2F6E3F798D4}" type="datetimeFigureOut">
              <a:rPr lang="nl-NL" smtClean="0"/>
              <a:pPr/>
              <a:t>15-4-2021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378B1-F824-4182-AACE-3631D8A893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46F-475C-47C7-9A72-B2F6E3F798D4}" type="datetimeFigureOut">
              <a:rPr lang="nl-NL" smtClean="0"/>
              <a:pPr/>
              <a:t>15-4-2021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378B1-F824-4182-AACE-3631D8A893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46F-475C-47C7-9A72-B2F6E3F798D4}" type="datetimeFigureOut">
              <a:rPr lang="nl-NL" smtClean="0"/>
              <a:pPr/>
              <a:t>15-4-2021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378B1-F824-4182-AACE-3631D8A893A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r="50000" b="25876"/>
          <a:stretch/>
        </p:blipFill>
        <p:spPr>
          <a:xfrm>
            <a:off x="7514715" y="5157192"/>
            <a:ext cx="2025837" cy="19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7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46F-475C-47C7-9A72-B2F6E3F798D4}" type="datetimeFigureOut">
              <a:rPr lang="nl-NL" smtClean="0"/>
              <a:pPr/>
              <a:t>15-4-2021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378B1-F824-4182-AACE-3631D8A893A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r="50000" b="25876"/>
          <a:stretch/>
        </p:blipFill>
        <p:spPr>
          <a:xfrm>
            <a:off x="7514715" y="5157192"/>
            <a:ext cx="2025837" cy="19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27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46F-475C-47C7-9A72-B2F6E3F798D4}" type="datetimeFigureOut">
              <a:rPr lang="nl-NL" smtClean="0"/>
              <a:pPr/>
              <a:t>15-4-2021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378B1-F824-4182-AACE-3631D8A893A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r="50000" b="25876"/>
          <a:stretch/>
        </p:blipFill>
        <p:spPr>
          <a:xfrm>
            <a:off x="7514715" y="5157192"/>
            <a:ext cx="2025837" cy="19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09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46F-475C-47C7-9A72-B2F6E3F798D4}" type="datetimeFigureOut">
              <a:rPr lang="nl-NL" smtClean="0"/>
              <a:pPr/>
              <a:t>15-4-2021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378B1-F824-4182-AACE-3631D8A893A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r="50000" b="25876"/>
          <a:stretch/>
        </p:blipFill>
        <p:spPr>
          <a:xfrm>
            <a:off x="7514715" y="5157192"/>
            <a:ext cx="2025837" cy="19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6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46F-475C-47C7-9A72-B2F6E3F798D4}" type="datetimeFigureOut">
              <a:rPr lang="nl-NL" smtClean="0"/>
              <a:pPr/>
              <a:t>15-4-2021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378B1-F824-4182-AACE-3631D8A893A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7" r="50000" b="25876"/>
          <a:stretch/>
        </p:blipFill>
        <p:spPr>
          <a:xfrm>
            <a:off x="7514715" y="5157192"/>
            <a:ext cx="2025837" cy="19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4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9E46F-475C-47C7-9A72-B2F6E3F798D4}" type="datetimeFigureOut">
              <a:rPr lang="nl-NL" smtClean="0"/>
              <a:pPr/>
              <a:t>15-4-2021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378B1-F824-4182-AACE-3631D8A893A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278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4%2020210409%20RFH%20data%20governance%20-%20Floricode.pptx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5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2%20Presentatie_YAG_Data_Delen.pptm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file:///C:\Users\Gebruiker\Desktop\Data%20delen%2013%20april%202021\2%20Presentatie_YAG_Data_Delen.pp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3%20Flori-chain%20en%20AGF-chain%20-%20data%20delen%20tuinbouw%20digitaal.pptx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2043658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6976" y="4941168"/>
            <a:ext cx="6400800" cy="1224136"/>
          </a:xfrm>
        </p:spPr>
        <p:txBody>
          <a:bodyPr>
            <a:noAutofit/>
          </a:bodyPr>
          <a:lstStyle/>
          <a:p>
            <a:r>
              <a:rPr lang="en-US" altLang="nl-NL" b="1" dirty="0" smtClean="0">
                <a:solidFill>
                  <a:schemeClr val="tx1"/>
                </a:solidFill>
              </a:rPr>
              <a:t>DATA DELEN</a:t>
            </a:r>
          </a:p>
          <a:p>
            <a:r>
              <a:rPr lang="en-US" b="1" dirty="0" err="1" smtClean="0">
                <a:solidFill>
                  <a:schemeClr val="tx1"/>
                </a:solidFill>
              </a:rPr>
              <a:t>Bijeenkomst</a:t>
            </a:r>
            <a:r>
              <a:rPr lang="en-US" b="1" dirty="0" smtClean="0">
                <a:solidFill>
                  <a:schemeClr val="tx1"/>
                </a:solidFill>
              </a:rPr>
              <a:t> Tuinbouw Digitaal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13 </a:t>
            </a:r>
            <a:r>
              <a:rPr lang="en-US" b="1" dirty="0" err="1" smtClean="0">
                <a:solidFill>
                  <a:schemeClr val="tx1"/>
                </a:solidFill>
              </a:rPr>
              <a:t>april</a:t>
            </a:r>
            <a:r>
              <a:rPr lang="en-US" b="1" dirty="0" smtClean="0">
                <a:solidFill>
                  <a:schemeClr val="tx1"/>
                </a:solidFill>
              </a:rPr>
              <a:t> 2021</a:t>
            </a:r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984310"/>
            <a:ext cx="2062911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          PAUZE</a:t>
            </a:r>
            <a:endParaRPr lang="nl-NL" b="1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631" y="1460015"/>
            <a:ext cx="9724167" cy="539798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530861" cy="11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6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at is blockchain-technologie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8383" y="692696"/>
            <a:ext cx="980841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0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 smtClean="0"/>
              <a:t>Andre van der Linden (Royal FloraHolland):</a:t>
            </a:r>
          </a:p>
          <a:p>
            <a:r>
              <a:rPr lang="nl-NL" dirty="0" smtClean="0"/>
              <a:t>Integer </a:t>
            </a:r>
            <a:r>
              <a:rPr lang="nl-NL" dirty="0"/>
              <a:t>omgaan met data is een belangrijke randvoorwaarde voor het gebruik van </a:t>
            </a:r>
            <a:r>
              <a:rPr lang="nl-NL" dirty="0" smtClean="0"/>
              <a:t>Floriday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          PROGRAMMA</a:t>
            </a:r>
            <a:endParaRPr lang="nl-NL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529401" cy="1163078"/>
          </a:xfrm>
          <a:prstGeom prst="rect">
            <a:avLst/>
          </a:prstGeom>
        </p:spPr>
      </p:pic>
      <p:pic>
        <p:nvPicPr>
          <p:cNvPr id="4" name="Afbeelding 3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06902"/>
            <a:ext cx="3960000" cy="22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7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 smtClean="0"/>
              <a:t>Gerard van der Hoeven (iShare):</a:t>
            </a:r>
          </a:p>
          <a:p>
            <a:r>
              <a:rPr lang="nl-NL" dirty="0" smtClean="0"/>
              <a:t>Data </a:t>
            </a:r>
            <a:r>
              <a:rPr lang="nl-NL" dirty="0"/>
              <a:t>delen start bij vertrouwen. Standaarden voor governance van data delen: lessen uit andere </a:t>
            </a:r>
            <a:r>
              <a:rPr lang="nl-NL" dirty="0" smtClean="0"/>
              <a:t>sectoren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           PROGRAMMA</a:t>
            </a:r>
            <a:endParaRPr lang="nl-NL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503000" cy="1143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34780"/>
            <a:ext cx="3960000" cy="222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5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Poll:</a:t>
            </a:r>
          </a:p>
          <a:p>
            <a:pPr lvl="0"/>
            <a:r>
              <a:rPr lang="nl-NL" dirty="0"/>
              <a:t>We kunnen de keten alleen efficiënter en duurzamer maken door data te delen:</a:t>
            </a:r>
          </a:p>
          <a:p>
            <a:pPr lvl="1"/>
            <a:r>
              <a:rPr lang="nl-NL" dirty="0"/>
              <a:t>Eens</a:t>
            </a:r>
          </a:p>
          <a:p>
            <a:pPr lvl="1"/>
            <a:r>
              <a:rPr lang="nl-NL" dirty="0"/>
              <a:t>Oneens</a:t>
            </a:r>
          </a:p>
          <a:p>
            <a:pPr lvl="1"/>
            <a:r>
              <a:rPr lang="nl-NL" dirty="0"/>
              <a:t>Geen mening</a:t>
            </a:r>
          </a:p>
          <a:p>
            <a:pPr lvl="0"/>
            <a:r>
              <a:rPr lang="nl-NL" dirty="0"/>
              <a:t>Aan welke informatie zou je wat hebben als die beschikbaar is?</a:t>
            </a:r>
          </a:p>
          <a:p>
            <a:pPr lvl="1"/>
            <a:r>
              <a:rPr lang="nl-NL" dirty="0"/>
              <a:t>Word </a:t>
            </a:r>
            <a:r>
              <a:rPr lang="nl-NL" dirty="0" err="1"/>
              <a:t>cloud</a:t>
            </a:r>
            <a:endParaRPr lang="nl-NL" dirty="0"/>
          </a:p>
          <a:p>
            <a:pPr lvl="0"/>
            <a:r>
              <a:rPr lang="nl-NL" dirty="0"/>
              <a:t>En welke informatie zou jij willen delen met je partners in de keten?</a:t>
            </a:r>
          </a:p>
          <a:p>
            <a:pPr lvl="1"/>
            <a:r>
              <a:rPr lang="en-GB" dirty="0"/>
              <a:t>Word cloud</a:t>
            </a:r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            VERDER MET DATA DELEN</a:t>
            </a:r>
            <a:endParaRPr lang="nl-NL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799"/>
            <a:ext cx="1522512" cy="115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           </a:t>
            </a:r>
            <a:r>
              <a:rPr lang="nl-NL" b="1" dirty="0" smtClean="0"/>
              <a:t>AFSLUITING</a:t>
            </a:r>
            <a:endParaRPr lang="nl-NL" b="1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631" y="1460015"/>
            <a:ext cx="9724167" cy="539798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50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2132856"/>
            <a:ext cx="3336179" cy="58658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42874"/>
            <a:ext cx="2976736" cy="160161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68960"/>
            <a:ext cx="3109027" cy="21378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60" y="1455774"/>
            <a:ext cx="1918356" cy="17871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4736"/>
            <a:ext cx="1414149" cy="10754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08" y="5013176"/>
            <a:ext cx="30480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0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Bouwstenen van een afsprakenstelsel</a:t>
            </a:r>
            <a:endParaRPr lang="nl-NL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0886C4FB-7619-4EE1-9846-B769F1FF46F7}"/>
              </a:ext>
            </a:extLst>
          </p:cNvPr>
          <p:cNvSpPr txBox="1">
            <a:spLocks/>
          </p:cNvSpPr>
          <p:nvPr/>
        </p:nvSpPr>
        <p:spPr>
          <a:xfrm>
            <a:off x="919107" y="1651672"/>
            <a:ext cx="2681192" cy="4225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nl-NL" sz="1200" dirty="0" smtClean="0">
                <a:solidFill>
                  <a:prstClr val="black"/>
                </a:solidFill>
              </a:rPr>
              <a:t>Bericht en datastandaarden</a:t>
            </a:r>
          </a:p>
          <a:p>
            <a:pPr>
              <a:buFont typeface="+mj-lt"/>
              <a:buAutoNum type="arabicPeriod"/>
            </a:pPr>
            <a:endParaRPr lang="nl-NL" sz="12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1200" dirty="0" smtClean="0">
                <a:solidFill>
                  <a:prstClr val="black"/>
                </a:solidFill>
              </a:rPr>
              <a:t>Operationele afspraken</a:t>
            </a:r>
          </a:p>
          <a:p>
            <a:pPr>
              <a:buFont typeface="+mj-lt"/>
              <a:buAutoNum type="arabicPeriod"/>
            </a:pPr>
            <a:endParaRPr lang="nl-NL" sz="12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1200" dirty="0" smtClean="0">
                <a:solidFill>
                  <a:prstClr val="black"/>
                </a:solidFill>
              </a:rPr>
              <a:t>Juridische afspraken</a:t>
            </a:r>
          </a:p>
          <a:p>
            <a:pPr>
              <a:buFont typeface="+mj-lt"/>
              <a:buAutoNum type="arabicPeriod"/>
            </a:pPr>
            <a:endParaRPr lang="nl-NL" sz="12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1200" dirty="0" smtClean="0">
                <a:solidFill>
                  <a:prstClr val="black"/>
                </a:solidFill>
              </a:rPr>
              <a:t>Verdien bekostigingsmodel</a:t>
            </a:r>
          </a:p>
          <a:p>
            <a:pPr>
              <a:buFont typeface="+mj-lt"/>
              <a:buAutoNum type="arabicPeriod"/>
            </a:pPr>
            <a:endParaRPr lang="nl-NL" sz="12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1200" dirty="0" smtClean="0">
                <a:solidFill>
                  <a:prstClr val="black"/>
                </a:solidFill>
              </a:rPr>
              <a:t>Connectiviteit</a:t>
            </a:r>
          </a:p>
          <a:p>
            <a:pPr>
              <a:buFont typeface="+mj-lt"/>
              <a:buAutoNum type="arabicPeriod"/>
            </a:pPr>
            <a:endParaRPr lang="nl-NL" sz="12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1200" dirty="0" smtClean="0">
                <a:solidFill>
                  <a:prstClr val="black"/>
                </a:solidFill>
              </a:rPr>
              <a:t>Governance</a:t>
            </a:r>
          </a:p>
          <a:p>
            <a:pPr>
              <a:buFont typeface="+mj-lt"/>
              <a:buAutoNum type="arabicPeriod"/>
            </a:pPr>
            <a:endParaRPr lang="nl-NL" sz="1200" dirty="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1200" dirty="0" smtClean="0">
                <a:solidFill>
                  <a:prstClr val="black"/>
                </a:solidFill>
              </a:rPr>
              <a:t>Consent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2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200" dirty="0" smtClean="0">
                <a:solidFill>
                  <a:prstClr val="black"/>
                </a:solidFill>
              </a:rPr>
              <a:t>8</a:t>
            </a:r>
            <a:r>
              <a:rPr lang="nl-NL" sz="1200" dirty="0">
                <a:solidFill>
                  <a:prstClr val="black"/>
                </a:solidFill>
              </a:rPr>
              <a:t>.   </a:t>
            </a:r>
            <a:r>
              <a:rPr lang="nl-NL" sz="1200" dirty="0" smtClean="0">
                <a:solidFill>
                  <a:prstClr val="black"/>
                </a:solidFill>
              </a:rPr>
              <a:t>Identificatie </a:t>
            </a:r>
            <a:r>
              <a:rPr lang="nl-NL" sz="1200" dirty="0">
                <a:solidFill>
                  <a:prstClr val="black"/>
                </a:solidFill>
              </a:rPr>
              <a:t>en authenticatie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2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200" dirty="0">
                <a:solidFill>
                  <a:prstClr val="black"/>
                </a:solidFill>
              </a:rPr>
              <a:t>9.   Metadata</a:t>
            </a:r>
            <a:endParaRPr lang="en-GB" sz="1200" dirty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endParaRPr lang="nl-NL" sz="1200" dirty="0">
              <a:solidFill>
                <a:prstClr val="black"/>
              </a:solidFill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xmlns="" id="{75103BFC-C150-4C6B-8580-74B02B2C68BA}"/>
              </a:ext>
            </a:extLst>
          </p:cNvPr>
          <p:cNvSpPr txBox="1"/>
          <p:nvPr/>
        </p:nvSpPr>
        <p:spPr>
          <a:xfrm>
            <a:off x="3578045" y="1311118"/>
            <a:ext cx="268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black"/>
                </a:solidFill>
                <a:latin typeface="Montserrat-Bold" panose="02000505000000020004" pitchFamily="2" charset="0"/>
              </a:rPr>
              <a:t>TOELICHTING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xmlns="" id="{8755C342-8792-4DAA-A578-E70070EE1C63}"/>
              </a:ext>
            </a:extLst>
          </p:cNvPr>
          <p:cNvSpPr txBox="1">
            <a:spLocks/>
          </p:cNvSpPr>
          <p:nvPr/>
        </p:nvSpPr>
        <p:spPr>
          <a:xfrm>
            <a:off x="3475503" y="1574767"/>
            <a:ext cx="5822222" cy="457214"/>
          </a:xfrm>
          <a:prstGeom prst="rect">
            <a:avLst/>
          </a:prstGeom>
        </p:spPr>
        <p:txBody>
          <a:bodyPr vert="horz" lIns="110651" tIns="55324" rIns="110651" bIns="55324"/>
          <a:lstStyle>
            <a:lvl1pPr marL="285750" indent="-285750" algn="l" defTabSz="6000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b="0" i="0" kern="1200" baseline="0">
                <a:solidFill>
                  <a:srgbClr val="000000"/>
                </a:solidFill>
                <a:latin typeface="Neuton Light"/>
                <a:ea typeface="+mn-ea"/>
                <a:cs typeface="Neuton Light"/>
              </a:defRPr>
            </a:lvl1pPr>
            <a:lvl2pPr marL="975075" indent="-375028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2pPr>
            <a:lvl3pPr marL="150011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3pPr>
            <a:lvl4pPr marL="2100165" indent="-300024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4pPr>
            <a:lvl5pPr marL="2700211" indent="-300024" algn="l" defTabSz="600046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5pPr>
            <a:lvl6pPr marL="330025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302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00351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039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Succesvolle datadeelinitiatieven bouwen op basis van een (minimale) set datastandaarden en technisch veel geaccepteerde berichtstandaarden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xmlns="" id="{7E3EE655-E160-49D5-A088-67336D52B8B4}"/>
              </a:ext>
            </a:extLst>
          </p:cNvPr>
          <p:cNvSpPr txBox="1">
            <a:spLocks/>
          </p:cNvSpPr>
          <p:nvPr/>
        </p:nvSpPr>
        <p:spPr>
          <a:xfrm>
            <a:off x="3475503" y="1995269"/>
            <a:ext cx="5970892" cy="490192"/>
          </a:xfrm>
          <a:prstGeom prst="rect">
            <a:avLst/>
          </a:prstGeom>
        </p:spPr>
        <p:txBody>
          <a:bodyPr vert="horz" lIns="110651" tIns="55324" rIns="110651" bIns="55324"/>
          <a:lstStyle>
            <a:lvl1pPr marL="285750" indent="-285750" algn="l" defTabSz="6000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b="0" i="0" kern="1200" baseline="0">
                <a:solidFill>
                  <a:srgbClr val="000000"/>
                </a:solidFill>
                <a:latin typeface="Neuton Light"/>
                <a:ea typeface="+mn-ea"/>
                <a:cs typeface="Neuton Light"/>
              </a:defRPr>
            </a:lvl1pPr>
            <a:lvl2pPr marL="975075" indent="-375028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2pPr>
            <a:lvl3pPr marL="150011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3pPr>
            <a:lvl4pPr marL="2100165" indent="-300024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4pPr>
            <a:lvl5pPr marL="2700211" indent="-300024" algn="l" defTabSz="600046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5pPr>
            <a:lvl6pPr marL="330025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302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00351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039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Operationele afspraken bepalen de kaders voor de deelnemende partijen met betrekking tot de operationele processen rondom datadelen (bijv. </a:t>
            </a:r>
            <a:r>
              <a:rPr lang="nl-NL" dirty="0" smtClean="0"/>
              <a:t>serviceprocessen</a:t>
            </a:r>
            <a:r>
              <a:rPr lang="nl-NL" dirty="0"/>
              <a:t>) 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6D8FFCDC-946A-4FD7-8939-E261A09DCC5A}"/>
              </a:ext>
            </a:extLst>
          </p:cNvPr>
          <p:cNvSpPr txBox="1">
            <a:spLocks/>
          </p:cNvSpPr>
          <p:nvPr/>
        </p:nvSpPr>
        <p:spPr>
          <a:xfrm>
            <a:off x="3475503" y="2491577"/>
            <a:ext cx="5822222" cy="395121"/>
          </a:xfrm>
          <a:prstGeom prst="rect">
            <a:avLst/>
          </a:prstGeom>
        </p:spPr>
        <p:txBody>
          <a:bodyPr vert="horz" lIns="110651" tIns="55324" rIns="110651" bIns="55324"/>
          <a:lstStyle>
            <a:lvl1pPr marL="285750" indent="-285750" algn="l" defTabSz="6000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b="0" i="0" kern="1200" baseline="0">
                <a:solidFill>
                  <a:srgbClr val="000000"/>
                </a:solidFill>
                <a:latin typeface="Neuton Light"/>
                <a:ea typeface="+mn-ea"/>
                <a:cs typeface="Neuton Light"/>
              </a:defRPr>
            </a:lvl1pPr>
            <a:lvl2pPr marL="975075" indent="-375028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2pPr>
            <a:lvl3pPr marL="150011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3pPr>
            <a:lvl4pPr marL="2100165" indent="-300024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4pPr>
            <a:lvl5pPr marL="2700211" indent="-300024" algn="l" defTabSz="600046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5pPr>
            <a:lvl6pPr marL="330025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302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00351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039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Juridische afspraken waarborgen een kader waarbinnen de deelnemers aan een datadeelinitiatief opereren.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xmlns="" id="{B1683D52-3C54-489F-894F-F37569368DB3}"/>
              </a:ext>
            </a:extLst>
          </p:cNvPr>
          <p:cNvSpPr txBox="1">
            <a:spLocks/>
          </p:cNvSpPr>
          <p:nvPr/>
        </p:nvSpPr>
        <p:spPr>
          <a:xfrm>
            <a:off x="3475503" y="2896126"/>
            <a:ext cx="5822222" cy="462718"/>
          </a:xfrm>
          <a:prstGeom prst="rect">
            <a:avLst/>
          </a:prstGeom>
        </p:spPr>
        <p:txBody>
          <a:bodyPr vert="horz" lIns="110651" tIns="55324" rIns="110651" bIns="55324"/>
          <a:lstStyle>
            <a:lvl1pPr marL="285750" indent="-285750" algn="l" defTabSz="6000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b="0" i="0" kern="1200" baseline="0">
                <a:solidFill>
                  <a:srgbClr val="000000"/>
                </a:solidFill>
                <a:latin typeface="Neuton Light"/>
                <a:ea typeface="+mn-ea"/>
                <a:cs typeface="Neuton Light"/>
              </a:defRPr>
            </a:lvl1pPr>
            <a:lvl2pPr marL="975075" indent="-375028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2pPr>
            <a:lvl3pPr marL="150011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3pPr>
            <a:lvl4pPr marL="2100165" indent="-300024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4pPr>
            <a:lvl5pPr marL="2700211" indent="-300024" algn="l" defTabSz="600046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5pPr>
            <a:lvl6pPr marL="330025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302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00351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039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Het verdienmodel zorgt dat de kosten van de initiatie en exploitatie van een datadeelinitiatief gedekt worden.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3C6A95BD-E62C-4CC2-A3EE-270FC36DF811}"/>
              </a:ext>
            </a:extLst>
          </p:cNvPr>
          <p:cNvSpPr txBox="1">
            <a:spLocks/>
          </p:cNvSpPr>
          <p:nvPr/>
        </p:nvSpPr>
        <p:spPr>
          <a:xfrm>
            <a:off x="3475503" y="3311709"/>
            <a:ext cx="5822222" cy="480767"/>
          </a:xfrm>
          <a:prstGeom prst="rect">
            <a:avLst/>
          </a:prstGeom>
        </p:spPr>
        <p:txBody>
          <a:bodyPr vert="horz" lIns="110651" tIns="55324" rIns="110651" bIns="55324"/>
          <a:lstStyle>
            <a:lvl1pPr marL="285750" indent="-285750" algn="l" defTabSz="6000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b="0" i="0" kern="1200" baseline="0">
                <a:solidFill>
                  <a:srgbClr val="000000"/>
                </a:solidFill>
                <a:latin typeface="Neuton Light"/>
                <a:ea typeface="+mn-ea"/>
                <a:cs typeface="Neuton Light"/>
              </a:defRPr>
            </a:lvl1pPr>
            <a:lvl2pPr marL="975075" indent="-375028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2pPr>
            <a:lvl3pPr marL="150011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3pPr>
            <a:lvl4pPr marL="2100165" indent="-300024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4pPr>
            <a:lvl5pPr marL="2700211" indent="-300024" algn="l" defTabSz="600046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5pPr>
            <a:lvl6pPr marL="330025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302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00351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039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Connectiviteit is de manier waarop verschillende partijen de data met elkaar of via een tussenpersoon / platform uitwisselen.</a:t>
            </a:r>
            <a:endParaRPr lang="en-GB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xmlns="" id="{205DF8A4-2DD2-41B1-9DD7-F20C54474AC0}"/>
              </a:ext>
            </a:extLst>
          </p:cNvPr>
          <p:cNvSpPr txBox="1">
            <a:spLocks/>
          </p:cNvSpPr>
          <p:nvPr/>
        </p:nvSpPr>
        <p:spPr>
          <a:xfrm>
            <a:off x="3475502" y="3698207"/>
            <a:ext cx="5970893" cy="643639"/>
          </a:xfrm>
          <a:prstGeom prst="rect">
            <a:avLst/>
          </a:prstGeom>
        </p:spPr>
        <p:txBody>
          <a:bodyPr vert="horz" lIns="110651" tIns="55324" rIns="110651" bIns="55324"/>
          <a:lstStyle>
            <a:lvl1pPr marL="285750" indent="-285750" algn="l" defTabSz="6000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b="0" i="0" kern="1200" baseline="0">
                <a:solidFill>
                  <a:srgbClr val="000000"/>
                </a:solidFill>
                <a:latin typeface="Neuton Light"/>
                <a:ea typeface="+mn-ea"/>
                <a:cs typeface="Neuton Light"/>
              </a:defRPr>
            </a:lvl1pPr>
            <a:lvl2pPr marL="975075" indent="-375028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2pPr>
            <a:lvl3pPr marL="150011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3pPr>
            <a:lvl4pPr marL="2100165" indent="-300024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4pPr>
            <a:lvl5pPr marL="2700211" indent="-300024" algn="l" defTabSz="600046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5pPr>
            <a:lvl6pPr marL="330025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302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00351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039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Goede governance is essentieel om vertrouwen van deelnemers in een </a:t>
            </a:r>
            <a:r>
              <a:rPr lang="nl-NL" dirty="0" smtClean="0"/>
              <a:t>datadeel  initiatief </a:t>
            </a:r>
            <a:r>
              <a:rPr lang="nl-NL" dirty="0"/>
              <a:t>te borgen. Initiatieven worden vaak beheerd vanuit een (consortium van) marktpartij(en) en/of een branchevereniging afhankelijk van het doel van het initiatief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xmlns="" id="{8E9AB5EB-7BC8-4FD9-8E3A-7B2292576273}"/>
              </a:ext>
            </a:extLst>
          </p:cNvPr>
          <p:cNvSpPr txBox="1">
            <a:spLocks/>
          </p:cNvSpPr>
          <p:nvPr/>
        </p:nvSpPr>
        <p:spPr>
          <a:xfrm>
            <a:off x="3475503" y="4611040"/>
            <a:ext cx="5822222" cy="472231"/>
          </a:xfrm>
          <a:prstGeom prst="rect">
            <a:avLst/>
          </a:prstGeom>
        </p:spPr>
        <p:txBody>
          <a:bodyPr vert="horz" lIns="110651" tIns="55324" rIns="110651" bIns="55324"/>
          <a:lstStyle>
            <a:lvl1pPr marL="285750" indent="-285750" algn="l" defTabSz="6000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b="0" i="0" kern="1200" baseline="0">
                <a:solidFill>
                  <a:srgbClr val="000000"/>
                </a:solidFill>
                <a:latin typeface="Neuton Light"/>
                <a:ea typeface="+mn-ea"/>
                <a:cs typeface="Neuton Light"/>
              </a:defRPr>
            </a:lvl1pPr>
            <a:lvl2pPr marL="975075" indent="-375028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2pPr>
            <a:lvl3pPr marL="150011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3pPr>
            <a:lvl4pPr marL="2100165" indent="-300024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4pPr>
            <a:lvl5pPr marL="2700211" indent="-300024" algn="l" defTabSz="600046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5pPr>
            <a:lvl6pPr marL="330025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302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00351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039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Identificatie en authenticatie is het proces waar iets of iemand een identiteit claimt o.b.v. bepaalde karakteristieken. </a:t>
            </a:r>
            <a:endParaRPr lang="en-GB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xmlns="" id="{775A4779-5AFB-4A84-B66B-02FE66F1FDF5}"/>
              </a:ext>
            </a:extLst>
          </p:cNvPr>
          <p:cNvSpPr txBox="1">
            <a:spLocks/>
          </p:cNvSpPr>
          <p:nvPr/>
        </p:nvSpPr>
        <p:spPr>
          <a:xfrm>
            <a:off x="3475503" y="5003731"/>
            <a:ext cx="5822222" cy="348734"/>
          </a:xfrm>
          <a:prstGeom prst="rect">
            <a:avLst/>
          </a:prstGeom>
        </p:spPr>
        <p:txBody>
          <a:bodyPr vert="horz" lIns="110651" tIns="55324" rIns="110651" bIns="55324"/>
          <a:lstStyle>
            <a:lvl1pPr marL="285750" indent="-285750" algn="l" defTabSz="60004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b="0" i="0" kern="1200" baseline="0">
                <a:solidFill>
                  <a:srgbClr val="000000"/>
                </a:solidFill>
                <a:latin typeface="Neuton Light"/>
                <a:ea typeface="+mn-ea"/>
                <a:cs typeface="Neuton Light"/>
              </a:defRPr>
            </a:lvl1pPr>
            <a:lvl2pPr marL="975075" indent="-375028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2pPr>
            <a:lvl3pPr marL="150011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3pPr>
            <a:lvl4pPr marL="2100165" indent="-300024" algn="l" defTabSz="600046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4pPr>
            <a:lvl5pPr marL="2700211" indent="-300024" algn="l" defTabSz="600046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Neuton Light"/>
                <a:ea typeface="+mn-ea"/>
                <a:cs typeface="Neuton Light"/>
              </a:defRPr>
            </a:lvl5pPr>
            <a:lvl6pPr marL="330025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0302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00351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0396" indent="-300024" algn="l" defTabSz="60004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Afspraken over metadata zorgen ervoor dat (externe) partijen data kunnen vinden en dit borgt interoperabiliteit van datasets en systemen</a:t>
            </a:r>
            <a:endParaRPr lang="en-GB" dirty="0"/>
          </a:p>
        </p:txBody>
      </p:sp>
      <p:sp>
        <p:nvSpPr>
          <p:cNvPr id="16" name="Tekstvak 12">
            <a:extLst>
              <a:ext uri="{FF2B5EF4-FFF2-40B4-BE49-F238E27FC236}">
                <a16:creationId xmlns:a16="http://schemas.microsoft.com/office/drawing/2014/main" xmlns="" id="{16756E0F-91B7-4BB6-A1A8-011B24C6B770}"/>
              </a:ext>
            </a:extLst>
          </p:cNvPr>
          <p:cNvSpPr txBox="1"/>
          <p:nvPr/>
        </p:nvSpPr>
        <p:spPr>
          <a:xfrm>
            <a:off x="1280023" y="1336885"/>
            <a:ext cx="2692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black"/>
                </a:solidFill>
                <a:latin typeface="Montserrat-Bold" panose="02000505000000020004" pitchFamily="2" charset="0"/>
              </a:rPr>
              <a:t>BOUWSTENEN</a:t>
            </a:r>
          </a:p>
        </p:txBody>
      </p:sp>
      <p:sp>
        <p:nvSpPr>
          <p:cNvPr id="18" name="Rechthoek 17"/>
          <p:cNvSpPr/>
          <p:nvPr/>
        </p:nvSpPr>
        <p:spPr>
          <a:xfrm>
            <a:off x="3475501" y="432512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>
                <a:solidFill>
                  <a:prstClr val="black"/>
                </a:solidFill>
                <a:latin typeface="Neuton Light"/>
              </a:rPr>
              <a:t>Consent betreft het krijgen en geven van datatoegangsrechten. </a:t>
            </a:r>
          </a:p>
        </p:txBody>
      </p:sp>
    </p:spTree>
    <p:extLst>
      <p:ext uri="{BB962C8B-B14F-4D97-AF65-F5344CB8AC3E}">
        <p14:creationId xmlns:p14="http://schemas.microsoft.com/office/powerpoint/2010/main" val="39661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           DATA DELEN </a:t>
            </a:r>
            <a:endParaRPr lang="nl-NL" b="1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1371600" y="3789040"/>
            <a:ext cx="6584776" cy="158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DF007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DF0073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DF007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err="1" smtClean="0"/>
              <a:t>Bijeenkomst</a:t>
            </a:r>
            <a:r>
              <a:rPr lang="en-US" sz="4000" b="1" dirty="0" smtClean="0"/>
              <a:t> Tuinbouw Digitaal</a:t>
            </a:r>
          </a:p>
          <a:p>
            <a:pPr marL="0" indent="0" algn="ctr">
              <a:buNone/>
            </a:pPr>
            <a:r>
              <a:rPr lang="en-US" sz="4000" b="1" dirty="0" smtClean="0"/>
              <a:t>13 </a:t>
            </a:r>
            <a:r>
              <a:rPr lang="en-US" sz="4000" b="1" dirty="0" err="1" smtClean="0"/>
              <a:t>april</a:t>
            </a:r>
            <a:r>
              <a:rPr lang="en-US" sz="4000" b="1" dirty="0" smtClean="0"/>
              <a:t> 2021 </a:t>
            </a:r>
          </a:p>
          <a:p>
            <a:pPr marL="0" indent="0" algn="ctr">
              <a:buNone/>
            </a:pPr>
            <a:r>
              <a:rPr lang="en-US" sz="4000" b="1" dirty="0" smtClean="0"/>
              <a:t>Online </a:t>
            </a:r>
            <a:r>
              <a:rPr lang="en-US" sz="4000" b="1" dirty="0" err="1" smtClean="0"/>
              <a:t>vanuit</a:t>
            </a:r>
            <a:r>
              <a:rPr lang="en-US" sz="4000" b="1" dirty="0" smtClean="0"/>
              <a:t> het WHC</a:t>
            </a:r>
          </a:p>
          <a:p>
            <a:pPr marL="0" indent="0" algn="ctr">
              <a:buNone/>
            </a:pPr>
            <a:endParaRPr lang="nl-NL" sz="4000" b="1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6939">
            <a:off x="412821" y="1746089"/>
            <a:ext cx="8077200" cy="17145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8996"/>
            <a:ext cx="1523568" cy="115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3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l-NL" dirty="0"/>
              <a:t>"Iedereen wil transparantie, maar data delen is blijkbaar toch iets anders</a:t>
            </a:r>
            <a:r>
              <a:rPr lang="nl-NL" dirty="0" smtClean="0"/>
              <a:t>.“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 smtClean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 smtClean="0"/>
          </a:p>
          <a:p>
            <a:pPr marL="0" indent="0" algn="ctr">
              <a:buNone/>
            </a:pPr>
            <a:endParaRPr lang="nl-NL" dirty="0"/>
          </a:p>
          <a:p>
            <a:r>
              <a:rPr lang="nl-NL" dirty="0" smtClean="0"/>
              <a:t>Poll: </a:t>
            </a:r>
          </a:p>
          <a:p>
            <a:r>
              <a:rPr lang="nl-NL" dirty="0" smtClean="0"/>
              <a:t>Bij </a:t>
            </a:r>
            <a:r>
              <a:rPr lang="nl-NL" dirty="0"/>
              <a:t>Data delen in de tuinbouw denk ik aan ……. </a:t>
            </a:r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        DATA DELEN</a:t>
            </a:r>
            <a:endParaRPr lang="nl-NL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1" y="2572037"/>
            <a:ext cx="3633556" cy="227483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1" y="2636912"/>
            <a:ext cx="3807235" cy="214156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8613"/>
            <a:ext cx="1535956" cy="1168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  <a:solidFill>
            <a:srgbClr val="DF0073"/>
          </a:solidFill>
        </p:spPr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            Data Delen bij de teelt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1" y="2507115"/>
            <a:ext cx="3275117" cy="2180682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724744" y="1485323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/>
              <a:t>Data-analyse minder tijdrovend door geïntegreerde draadloze technologie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938" y="2439430"/>
            <a:ext cx="3858208" cy="191737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654" y="4221088"/>
            <a:ext cx="2797988" cy="236330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902"/>
            <a:ext cx="1602590" cy="12187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92" y="4221088"/>
            <a:ext cx="2657590" cy="232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709" y="274638"/>
            <a:ext cx="8503763" cy="1143000"/>
          </a:xfrm>
          <a:solidFill>
            <a:srgbClr val="DF0073"/>
          </a:solidFill>
        </p:spPr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            Data Delen duurzaamheid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573" y="1737378"/>
            <a:ext cx="2266578" cy="226657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5" y="3338880"/>
            <a:ext cx="3093343" cy="171223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773" y="3166687"/>
            <a:ext cx="947539" cy="104472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40054">
            <a:off x="63621" y="1393902"/>
            <a:ext cx="6341517" cy="154977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9" y="251042"/>
            <a:ext cx="1534028" cy="116659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1" y="3166687"/>
            <a:ext cx="2408355" cy="227853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0432" y="5019869"/>
            <a:ext cx="6588224" cy="138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DF0073"/>
          </a:solidFill>
        </p:spPr>
        <p:txBody>
          <a:bodyPr>
            <a:norm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           Data Delen bij de handel</a:t>
            </a:r>
            <a:endParaRPr lang="nl-NL" b="1" dirty="0">
              <a:solidFill>
                <a:schemeClr val="bg1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0347">
            <a:off x="2953575" y="3509409"/>
            <a:ext cx="3720413" cy="223224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507">
            <a:off x="2272034" y="1622126"/>
            <a:ext cx="3905250" cy="15525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55" y="1628800"/>
            <a:ext cx="2566874" cy="223813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04" y="3305453"/>
            <a:ext cx="3424436" cy="228295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543248" cy="117360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5436320"/>
            <a:ext cx="2666667" cy="84761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3455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l-NL" dirty="0" smtClean="0"/>
              <a:t>Opening:	Henk </a:t>
            </a:r>
            <a:r>
              <a:rPr lang="nl-NL" dirty="0"/>
              <a:t>Zwinkels (Tuinbouw Digitaal; Floricode) </a:t>
            </a:r>
          </a:p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r>
              <a:rPr lang="nl-NL" b="1" dirty="0" smtClean="0"/>
              <a:t>Thimo </a:t>
            </a:r>
            <a:r>
              <a:rPr lang="nl-NL" b="1" dirty="0"/>
              <a:t>van Bergenhenegouwen (bureau YAG): </a:t>
            </a:r>
          </a:p>
          <a:p>
            <a:r>
              <a:rPr lang="nl-NL" dirty="0" smtClean="0"/>
              <a:t>Mogelijkheden </a:t>
            </a:r>
            <a:r>
              <a:rPr lang="nl-NL" dirty="0"/>
              <a:t>voor een goede governance structuur voor </a:t>
            </a:r>
            <a:r>
              <a:rPr lang="nl-NL" dirty="0" smtClean="0"/>
              <a:t>het </a:t>
            </a:r>
            <a:r>
              <a:rPr lang="nl-NL" dirty="0"/>
              <a:t>“data delen” in de </a:t>
            </a:r>
            <a:r>
              <a:rPr lang="nl-NL" dirty="0" smtClean="0"/>
              <a:t>sierteelt</a:t>
            </a:r>
            <a:endParaRPr lang="nl-NL" dirty="0"/>
          </a:p>
          <a:p>
            <a:pPr marL="0" indent="0">
              <a:buNone/>
            </a:pPr>
            <a:r>
              <a:rPr lang="nl-NL" b="1" dirty="0" err="1" smtClean="0"/>
              <a:t>Lan</a:t>
            </a:r>
            <a:r>
              <a:rPr lang="nl-NL" b="1" dirty="0" smtClean="0"/>
              <a:t> </a:t>
            </a:r>
            <a:r>
              <a:rPr lang="nl-NL" b="1" dirty="0"/>
              <a:t>van Wassenaer (WUR):</a:t>
            </a:r>
          </a:p>
          <a:p>
            <a:r>
              <a:rPr lang="nl-NL" dirty="0" err="1" smtClean="0"/>
              <a:t>Flori</a:t>
            </a:r>
            <a:r>
              <a:rPr lang="nl-NL" dirty="0" smtClean="0"/>
              <a:t>-Chain</a:t>
            </a:r>
            <a:r>
              <a:rPr lang="nl-NL" dirty="0"/>
              <a:t>” en “AGF-Chain”- De toegevoegde waarde van blockchain technologie voor transparantie door de keten </a:t>
            </a:r>
            <a:r>
              <a:rPr lang="nl-NL" dirty="0" smtClean="0"/>
              <a:t>heen</a:t>
            </a:r>
          </a:p>
          <a:p>
            <a:pPr marL="0" indent="0">
              <a:buNone/>
            </a:pPr>
            <a:r>
              <a:rPr lang="nl-NL" b="1" dirty="0" smtClean="0"/>
              <a:t>KORTE PAUZE</a:t>
            </a:r>
          </a:p>
          <a:p>
            <a:pPr marL="0" indent="0">
              <a:buNone/>
            </a:pPr>
            <a:r>
              <a:rPr lang="nl-NL" b="1" dirty="0" smtClean="0"/>
              <a:t>Andre van der Linden (Royal FloraHolland):</a:t>
            </a:r>
          </a:p>
          <a:p>
            <a:r>
              <a:rPr lang="nl-NL" dirty="0" smtClean="0"/>
              <a:t>Integer </a:t>
            </a:r>
            <a:r>
              <a:rPr lang="nl-NL" dirty="0"/>
              <a:t>omgaan met data is een belangrijke randvoorwaarde voor het gebruik van </a:t>
            </a:r>
            <a:r>
              <a:rPr lang="nl-NL" dirty="0" smtClean="0"/>
              <a:t>Floriday</a:t>
            </a:r>
          </a:p>
          <a:p>
            <a:pPr marL="0" indent="0">
              <a:buNone/>
            </a:pPr>
            <a:r>
              <a:rPr lang="nl-NL" b="1" dirty="0" smtClean="0"/>
              <a:t>Gerard van der Hoeven (iShare):</a:t>
            </a:r>
          </a:p>
          <a:p>
            <a:r>
              <a:rPr lang="nl-NL" dirty="0" smtClean="0"/>
              <a:t>Data </a:t>
            </a:r>
            <a:r>
              <a:rPr lang="nl-NL" dirty="0"/>
              <a:t>delen start bij vertrouwen. Standaarden voor governance van data delen: lessen uit andere </a:t>
            </a:r>
            <a:r>
              <a:rPr lang="nl-NL" dirty="0" smtClean="0"/>
              <a:t>sectoren</a:t>
            </a:r>
            <a:endParaRPr lang="nl-NL" dirty="0"/>
          </a:p>
          <a:p>
            <a:pPr marL="0" indent="0">
              <a:buNone/>
            </a:pPr>
            <a:r>
              <a:rPr lang="nl-NL" b="1" dirty="0" smtClean="0"/>
              <a:t>Henk </a:t>
            </a:r>
            <a:r>
              <a:rPr lang="nl-NL" b="1" dirty="0"/>
              <a:t>Zwinkels (Tuinbouw Digitaal Floricode):</a:t>
            </a:r>
          </a:p>
          <a:p>
            <a:r>
              <a:rPr lang="nl-NL" dirty="0" smtClean="0"/>
              <a:t>Data </a:t>
            </a:r>
            <a:r>
              <a:rPr lang="nl-NL" dirty="0"/>
              <a:t>governance in de tuinbouw: hoe kunnen we dit gaan organiseren? 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b="1" dirty="0" smtClean="0"/>
              <a:t>AFSLUITING</a:t>
            </a:r>
            <a:endParaRPr lang="nl-NL" b="1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           PROGRAMMA</a:t>
            </a:r>
            <a:endParaRPr lang="nl-NL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519389" cy="11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6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 smtClean="0"/>
              <a:t>Thimo </a:t>
            </a:r>
            <a:r>
              <a:rPr lang="nl-NL" b="1" dirty="0"/>
              <a:t>van Bergenhenegouwen (bureau YAG): </a:t>
            </a:r>
          </a:p>
          <a:p>
            <a:r>
              <a:rPr lang="nl-NL" dirty="0" smtClean="0"/>
              <a:t>Mogelijkheden </a:t>
            </a:r>
            <a:r>
              <a:rPr lang="nl-NL" dirty="0"/>
              <a:t>voor een goede governance structuur voor </a:t>
            </a:r>
            <a:r>
              <a:rPr lang="nl-NL" dirty="0" smtClean="0"/>
              <a:t>het </a:t>
            </a:r>
            <a:r>
              <a:rPr lang="nl-NL" dirty="0"/>
              <a:t>“data delen” in de </a:t>
            </a:r>
            <a:r>
              <a:rPr lang="nl-NL" dirty="0" smtClean="0"/>
              <a:t>sierteelt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          PROGRAMMA</a:t>
            </a:r>
            <a:endParaRPr lang="nl-NL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263"/>
            <a:ext cx="1522512" cy="1157839"/>
          </a:xfrm>
          <a:prstGeom prst="rect">
            <a:avLst/>
          </a:prstGeom>
        </p:spPr>
      </p:pic>
      <p:pic>
        <p:nvPicPr>
          <p:cNvPr id="4" name="Afbeelding 3">
            <a:hlinkClick r:id="rId3" action="ppaction://hlinkpres?slideindex=1&amp;slidetitle="/>
            <a:hlinkHover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65" y="3717032"/>
            <a:ext cx="3960000" cy="275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5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 err="1" smtClean="0"/>
              <a:t>Lan</a:t>
            </a:r>
            <a:r>
              <a:rPr lang="nl-NL" b="1" dirty="0" smtClean="0"/>
              <a:t> </a:t>
            </a:r>
            <a:r>
              <a:rPr lang="nl-NL" b="1" dirty="0"/>
              <a:t>van Wassenaer (WUR):</a:t>
            </a:r>
          </a:p>
          <a:p>
            <a:r>
              <a:rPr lang="nl-NL" dirty="0" smtClean="0"/>
              <a:t>“</a:t>
            </a:r>
            <a:r>
              <a:rPr lang="nl-NL" dirty="0" err="1" smtClean="0"/>
              <a:t>Flori</a:t>
            </a:r>
            <a:r>
              <a:rPr lang="nl-NL" dirty="0" smtClean="0"/>
              <a:t>-Chain</a:t>
            </a:r>
            <a:r>
              <a:rPr lang="nl-NL" dirty="0"/>
              <a:t>” en “AGF-Chain”- De toegevoegde waarde van blockchain technologie voor transparantie door de keten </a:t>
            </a:r>
            <a:r>
              <a:rPr lang="nl-NL" dirty="0" smtClean="0"/>
              <a:t>heen</a:t>
            </a:r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PROGRAMMA</a:t>
            </a:r>
            <a:endParaRPr lang="nl-NL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503000" cy="1143000"/>
          </a:xfrm>
          <a:prstGeom prst="rect">
            <a:avLst/>
          </a:prstGeom>
        </p:spPr>
      </p:pic>
      <p:pic>
        <p:nvPicPr>
          <p:cNvPr id="4" name="Afbeelding 3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27544"/>
            <a:ext cx="3960000" cy="224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 Floricode presentati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DF0073">
            <a:alpha val="97000"/>
          </a:srgbClr>
        </a:solidFill>
      </a:spPr>
      <a:bodyPr vert="horz" lIns="91440" tIns="45720" rIns="91440" bIns="45720" rtlCol="0" anchor="ctr">
        <a:normAutofit/>
      </a:bodyPr>
      <a:lstStyle>
        <a:defPPr>
          <a:defRPr b="1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E31A73448E1845BE6759344FBF46E7" ma:contentTypeVersion="0" ma:contentTypeDescription="Create a new document." ma:contentTypeScope="" ma:versionID="9c7db4745efd9e63f6984dbedd9a2b03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7352F3-A1DB-48D6-9645-9C7A65FD7CE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C034EAB-E5E0-4584-AA7C-08D673704D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B7439DD-4427-4EB7-B406-819F13B362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Standaard Floricode presentatie</Template>
  <TotalTime>653</TotalTime>
  <Words>434</Words>
  <Application>Microsoft Office PowerPoint</Application>
  <PresentationFormat>Diavoorstelling (4:3)</PresentationFormat>
  <Paragraphs>90</Paragraphs>
  <Slides>17</Slides>
  <Notes>0</Notes>
  <HiddenSlides>2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Montserrat-Bold</vt:lpstr>
      <vt:lpstr>Neuton Light</vt:lpstr>
      <vt:lpstr>Standaard Floricode presentatie</vt:lpstr>
      <vt:lpstr> </vt:lpstr>
      <vt:lpstr>           DATA DELEN </vt:lpstr>
      <vt:lpstr>        DATA DELEN</vt:lpstr>
      <vt:lpstr>            Data Delen bij de teelt</vt:lpstr>
      <vt:lpstr>            Data Delen duurzaamheid</vt:lpstr>
      <vt:lpstr>           Data Delen bij de handel</vt:lpstr>
      <vt:lpstr>           PROGRAMMA</vt:lpstr>
      <vt:lpstr>          PROGRAMMA</vt:lpstr>
      <vt:lpstr>PROGRAMMA</vt:lpstr>
      <vt:lpstr>          PAUZE</vt:lpstr>
      <vt:lpstr>PowerPoint-presentatie</vt:lpstr>
      <vt:lpstr>          PROGRAMMA</vt:lpstr>
      <vt:lpstr>           PROGRAMMA</vt:lpstr>
      <vt:lpstr>            VERDER MET DATA DELEN</vt:lpstr>
      <vt:lpstr>            AFSLUITING</vt:lpstr>
      <vt:lpstr>PowerPoint-presentatie</vt:lpstr>
      <vt:lpstr>Bouwstenen van een afsprakenstelsel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Henk Zwinkels</dc:creator>
  <cp:lastModifiedBy>Leo Zandvliet</cp:lastModifiedBy>
  <cp:revision>41</cp:revision>
  <dcterms:created xsi:type="dcterms:W3CDTF">2021-03-17T08:17:52Z</dcterms:created>
  <dcterms:modified xsi:type="dcterms:W3CDTF">2021-04-15T06:20:45Z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0x010100F0E31A73448E1845BE6759344FBF46E7</vt:lpwstr>
  </property>
</Properties>
</file>